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41</c:v>
                </c:pt>
                <c:pt idx="2">
                  <c:v>50</c:v>
                </c:pt>
                <c:pt idx="3">
                  <c:v>44</c:v>
                </c:pt>
                <c:pt idx="4">
                  <c:v>43</c:v>
                </c:pt>
                <c:pt idx="5">
                  <c:v>45</c:v>
                </c:pt>
                <c:pt idx="6">
                  <c:v>46</c:v>
                </c:pt>
                <c:pt idx="7">
                  <c:v>50</c:v>
                </c:pt>
                <c:pt idx="8">
                  <c:v>49</c:v>
                </c:pt>
                <c:pt idx="9">
                  <c:v>42</c:v>
                </c:pt>
                <c:pt idx="10">
                  <c:v>46</c:v>
                </c:pt>
                <c:pt idx="11">
                  <c:v>41</c:v>
                </c:pt>
                <c:pt idx="12">
                  <c:v>43</c:v>
                </c:pt>
                <c:pt idx="13">
                  <c:v>41</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35</c:v>
                </c:pt>
                <c:pt idx="2">
                  <c:v>35</c:v>
                </c:pt>
                <c:pt idx="3">
                  <c:v>30</c:v>
                </c:pt>
                <c:pt idx="4">
                  <c:v>32</c:v>
                </c:pt>
                <c:pt idx="5">
                  <c:v>25</c:v>
                </c:pt>
                <c:pt idx="6">
                  <c:v>35</c:v>
                </c:pt>
                <c:pt idx="7">
                  <c:v>26</c:v>
                </c:pt>
                <c:pt idx="8">
                  <c:v>32</c:v>
                </c:pt>
                <c:pt idx="9">
                  <c:v>31</c:v>
                </c:pt>
                <c:pt idx="10">
                  <c:v>35</c:v>
                </c:pt>
                <c:pt idx="11">
                  <c:v>28</c:v>
                </c:pt>
                <c:pt idx="12">
                  <c:v>35</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42</c:v>
                </c:pt>
                <c:pt idx="2">
                  <c:v>44</c:v>
                </c:pt>
                <c:pt idx="3">
                  <c:v>46</c:v>
                </c:pt>
                <c:pt idx="4">
                  <c:v>43</c:v>
                </c:pt>
                <c:pt idx="5">
                  <c:v>40</c:v>
                </c:pt>
                <c:pt idx="6">
                  <c:v>50</c:v>
                </c:pt>
                <c:pt idx="7">
                  <c:v>45</c:v>
                </c:pt>
                <c:pt idx="8">
                  <c:v>41</c:v>
                </c:pt>
                <c:pt idx="9">
                  <c:v>46</c:v>
                </c:pt>
                <c:pt idx="10">
                  <c:v>46</c:v>
                </c:pt>
                <c:pt idx="11">
                  <c:v>45</c:v>
                </c:pt>
                <c:pt idx="12">
                  <c:v>46</c:v>
                </c:pt>
                <c:pt idx="13">
                  <c:v>41</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26</c:v>
                </c:pt>
                <c:pt idx="2">
                  <c:v>34</c:v>
                </c:pt>
                <c:pt idx="3">
                  <c:v>26</c:v>
                </c:pt>
                <c:pt idx="4">
                  <c:v>31</c:v>
                </c:pt>
                <c:pt idx="5">
                  <c:v>29</c:v>
                </c:pt>
                <c:pt idx="6">
                  <c:v>33</c:v>
                </c:pt>
                <c:pt idx="7">
                  <c:v>30</c:v>
                </c:pt>
                <c:pt idx="8">
                  <c:v>28</c:v>
                </c:pt>
                <c:pt idx="9">
                  <c:v>25</c:v>
                </c:pt>
                <c:pt idx="10">
                  <c:v>32</c:v>
                </c:pt>
                <c:pt idx="11">
                  <c:v>29</c:v>
                </c:pt>
                <c:pt idx="12">
                  <c:v>33</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43</c:v>
                </c:pt>
                <c:pt idx="2">
                  <c:v>49</c:v>
                </c:pt>
                <c:pt idx="3">
                  <c:v>43</c:v>
                </c:pt>
                <c:pt idx="4">
                  <c:v>47</c:v>
                </c:pt>
                <c:pt idx="5">
                  <c:v>41</c:v>
                </c:pt>
                <c:pt idx="6">
                  <c:v>46</c:v>
                </c:pt>
                <c:pt idx="7">
                  <c:v>48</c:v>
                </c:pt>
                <c:pt idx="8">
                  <c:v>46</c:v>
                </c:pt>
                <c:pt idx="9">
                  <c:v>47</c:v>
                </c:pt>
                <c:pt idx="10">
                  <c:v>43</c:v>
                </c:pt>
                <c:pt idx="11">
                  <c:v>48</c:v>
                </c:pt>
                <c:pt idx="12">
                  <c:v>44</c:v>
                </c:pt>
                <c:pt idx="13">
                  <c:v>40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28</c:v>
                </c:pt>
                <c:pt idx="2">
                  <c:v>26</c:v>
                </c:pt>
                <c:pt idx="3">
                  <c:v>35</c:v>
                </c:pt>
                <c:pt idx="4">
                  <c:v>35</c:v>
                </c:pt>
                <c:pt idx="5">
                  <c:v>31</c:v>
                </c:pt>
                <c:pt idx="6">
                  <c:v>35</c:v>
                </c:pt>
                <c:pt idx="7">
                  <c:v>32</c:v>
                </c:pt>
                <c:pt idx="8">
                  <c:v>26</c:v>
                </c:pt>
                <c:pt idx="9">
                  <c:v>33</c:v>
                </c:pt>
                <c:pt idx="10">
                  <c:v>31</c:v>
                </c:pt>
                <c:pt idx="11">
                  <c:v>26</c:v>
                </c:pt>
                <c:pt idx="12">
                  <c:v>32</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81.46</c:v>
                </c:pt>
                <c:pt idx="1">
                  <c:v>96.77</c:v>
                </c:pt>
                <c:pt idx="2">
                  <c:v>115.23</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Technology: Machine Learning, Natural Language Processing (Speech Recognition, Text Analytics)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EV Battery Market </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Battery Association of Japan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Power Sources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Battery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Energy Storage</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European Battery Alliance</a:t>
                      </a:r>
                    </a:p>
                  </a:txBody>
                  <a:tcPr marL="9525" marR="9525" marT="9525" marB="0" anchor="ctr"/>
                </a:tc>
                <a:tc>
                  <a:txBody>
                    <a:bodyPr/>
                    <a:lstStyle/>
                    <a:p>
                      <a:pPr marL="91440" algn="l" fontAlgn="b"/>
                      <a:r>
                        <a:rPr lang="en-US" sz="1100" kern="1200" dirty="0">
                          <a:solidFill>
                            <a:schemeClr val="dk1"/>
                          </a:solidFill>
                          <a:latin typeface="+mn-lt"/>
                          <a:ea typeface="+mn-ea"/>
                          <a:cs typeface="+mn-cs"/>
                        </a:rPr>
                        <a:t>Batteries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U.S. Department of Energy - Vehicle Technologies Office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Applied Electrochemistry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Energy Agency (IEA)</a:t>
                      </a:r>
                    </a:p>
                  </a:txBody>
                  <a:tcPr marL="9525" marR="9525" marT="9525" marB="0" anchor="ctr"/>
                </a:tc>
                <a:tc>
                  <a:txBody>
                    <a:bodyPr/>
                    <a:lstStyle/>
                    <a:p>
                      <a:pPr marL="91440" algn="l" fontAlgn="b"/>
                      <a:r>
                        <a:rPr lang="en-US" sz="1100" kern="1200" dirty="0">
                          <a:solidFill>
                            <a:schemeClr val="dk1"/>
                          </a:solidFill>
                          <a:latin typeface="+mn-lt"/>
                          <a:ea typeface="+mn-ea"/>
                          <a:cs typeface="+mn-cs"/>
                        </a:rPr>
                        <a:t>Energy Storage Materials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EV Battery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Electric Vehicle (EV) Battery Market is expected to witness substantial growth from 2019 to 2032. The market, valued at several billions of USD in 2019, is predicted to grow at a Compound Annual Growth Rate (CAGR) of robust percentage over the forecast period. This growth is fueled by the increasing adoption of electric vehicles worldwide, government incentives for EVs, and advancements in battery technology. The market share is divided among various key players, with potential for new entrants to contribute to the competitive landscape. The anticipated revenue increase can be attributed to the rising consumer focus on sustainable energy solutions, including electric transportation. This rapid expansion and the promising market scenario are attracting investments and innovation, further propelling the global EV Battery Market.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EV Battery Market ,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300.4</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500.4</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Rising Adoption of Electric Vehicles: The increasing global awareness of climate change, the pressure on countries to lower their greenhouse gas emissions, along with supportive government policies are driving the adoption of electric vehicles (EVs). This surge in EV usage worldwide is leading to the expansion of the EV battery market. Governments are offering subsidies and tax benefits on purchasing EVs, and there's also a growing emphasis on setting up charging infrastructures globally. These factors collectively are playing a crucial role in promoting the use of EVs thus boosting the EV battery market.
Technological Advancement and R&amp;D in EV Batteries: Developments in technology and substantial investment in research and development (R&amp;D) are paving the way for advancements in EV battery technology. Manufacturers are focusing on batteries that provide longer range, require shorter charging times, are cost-effective, and sustainable over a long period. Additionally, a shift towards solid-state batteries is expected to reshape the future of the EV battery market. Increased investment in R&amp;D and rapid technological advancements have acted as major enablers for the growth of the EV battery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EV Battery Market </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EV Battery Market ,2024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300.4 Billion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EV Battery Market ,2032 </a:t>
            </a:r>
          </a:p>
          <a:p>
            <a:pPr algn="ctr">
              <a:lnSpc>
                <a:spcPct val="150000"/>
              </a:lnSpc>
            </a:pPr>
            <a:r>
              <a:rPr lang="en-US" sz="900" b="1" i="0" u="none" strike="noStrike" baseline="0" dirty="0">
                <a:solidFill>
                  <a:schemeClr val="tx1"/>
                </a:solidFill>
              </a:rPr>
              <a:t>500.4 Billion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EV Battery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EV Battery Market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expansion of the technology industry plays a significant role in the growth of the Electric Vehicle (EV) battery market. As technology progresses, EV batteries have become more efficient, smaller in size, and longer-lasting, making electric vehicles a more appealing option for consumers globally. Simultaneously, technological advancements such as AI and predictive analysis are helping to optimize battery performance and lifespan, stimulating demand in the market.
The technology sector is also a contributing factor for the development of the infrastructure required to support the EV market, primarily through the creation of advanced charging solutions. Innovations in fast charging technology significantly reduce charging time and improve the convenience of electric vehicles. Further, the evolving design and production of batteries through technology advancements raise the energy density, lowering the cost and making electric vehicles more accessible, further driving the EV battery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burgeoning market for Electric Vehicle (EV) batteries is facing a significant hurdle in terms of high initial investment and setup costs. The production of EV batteries necessitates sophisticated manufacturing facilities and a substantial investment in research and development, which can dissuade potential new entrants. These high costs also drive up the price of EV batteries, which can deter consumers and hamper market growth.
The development of the infrastructure needed for large-scale EV battery production—from acquiring the raw materials to devising safe and efficient recycling processes—is a mammoth undertaking, requiring a tremendous amount of capital. Furthermore, EV batteries require a specific machine setup with associated machinery, maintenance and labour costs. The expensive nature of this setup is a challenge that needs addressing by the players in the EV battery market to drive substantial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EV Battery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EV Battery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EV Battery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EV Battery Market  SIZE,  BY Technology, 2019-2023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EV Battery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EV Battery Market : REGIONAL ANALYSIS, 2019-2023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EV Battery Market  SIZE,  BY Technology, 2019-2023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EV Battery Market  SIZE,  BY Technology, 2019-2023 (USD Billion)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EV Battery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EV Battery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EV Battery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Tesla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Palo Alto,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71,000 (2020 estimate)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96.77</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July 1, 2003</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EV Battery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Tesla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July 1, 2003</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Palo Alto,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115.23</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71,000 (2020 estimate)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www.tesla.com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Tesla Inc., founded in 2003, is an American electric vehicle and clean energy company based in Palo Alto, California. Tesla is known for producing electric vehicles, but it also manufactures scalable clean energy generation and storage products. They have disrupted the automotive industry with the introduction of several luxury and mass-market electric car models, helping to accelerate the world's transition to sustainable energy. Known for high-performance electric cars, Tesla's vehicles are manufactured at various sites around the world. Its aim is to produce cars that do not compromise on speed, safety, or utility, demonstrating that an electric future is possible. Today, Tesla builds not only all-electric vehicles but also infinitely scalable clean energy generation and storage products. Their products work together to power homes and businesses with renewable energy, lowering running costs and increasing energy reliability.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Tesla Model 3</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Tesla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Tesla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Tesla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Tesla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EV Battery Market -</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297180">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5.11. KMI1</a:t>
                      </a:r>
                    </a:p>
                  </a:txBody>
                  <a:tcPr>
                    <a:noFill/>
                    <a:lnL>
                      <a:noFill/>
                    </a:lnL>
                    <a:lnR>
                      <a:noFill/>
                    </a:lnR>
                    <a:lnT>
                      <a:noFill/>
                    </a:lnT>
                    <a:lnB>
                      <a:noFill/>
                    </a:lnB>
                  </a:tcPr>
                </a:tc>
              </a:tr>
              <a:tr h="297180">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5.12. KMI2</a:t>
                      </a:r>
                    </a:p>
                  </a:txBody>
                  <a:tcPr>
                    <a:noFill/>
                    <a:lnL>
                      <a:noFill/>
                    </a:lnL>
                    <a:lnR>
                      <a:noFill/>
                    </a:lnR>
                    <a:lnT>
                      <a:noFill/>
                    </a:lnT>
                    <a:lnB>
                      <a:noFill/>
                    </a:lnB>
                  </a:tcPr>
                </a:tc>
              </a:tr>
              <a:tr h="297180">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1">
                          <a:solidFill>
                            <a:srgbClr val="7030A0"/>
                          </a:solidFill>
                          <a:latin typeface="Calibri"/>
                        </a:defRPr>
                      </a:pPr>
                      <a:r>
                        <a:t>6. EV Battery Market  Size by Technology (2025-2032)</a:t>
                      </a:r>
                    </a:p>
                  </a:txBody>
                  <a:tcPr>
                    <a:noFill/>
                    <a:lnL>
                      <a:noFill/>
                    </a:lnL>
                    <a:lnR>
                      <a:noFill/>
                    </a:lnR>
                    <a:lnT>
                      <a:noFill/>
                    </a:lnT>
                    <a:lnB>
                      <a:noFill/>
                    </a:lnB>
                  </a:tcPr>
                </a:tc>
              </a:tr>
              <a:tr h="297180">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6.1. Machine Learning</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6.2. Natural Language Processing</a:t>
                      </a:r>
                    </a:p>
                  </a:txBody>
                  <a:tcPr>
                    <a:noFill/>
                    <a:lnL>
                      <a:noFill/>
                    </a:lnL>
                    <a:lnR>
                      <a:noFill/>
                    </a:lnR>
                    <a:lnT>
                      <a:noFill/>
                    </a:lnT>
                    <a:lnB>
                      <a:noFill/>
                    </a:lnB>
                  </a:tcPr>
                </a:tc>
                <a:tc>
                  <a:txBody>
                    <a:bodyPr/>
                    <a:lstStyle/>
                    <a:p>
                      <a:pPr>
                        <a:defRPr sz="1100" b="0">
                          <a:solidFill>
                            <a:srgbClr val="000000"/>
                          </a:solidFill>
                          <a:latin typeface="Calibri"/>
                        </a:defRPr>
                      </a:pPr>
                      <a:r>
                        <a:t>                    8.3.2. India</a:t>
                      </a:r>
                    </a:p>
                  </a:txBody>
                  <a:tcPr>
                    <a:noFill/>
                    <a:lnL>
                      <a:noFill/>
                    </a:lnL>
                    <a:lnR>
                      <a:noFill/>
                    </a:lnR>
                    <a:lnT>
                      <a:noFill/>
                    </a:lnT>
                    <a:lnB>
                      <a:noFill/>
                    </a:lnB>
                  </a:tcPr>
                </a:tc>
              </a:tr>
              <a:tr h="297180">
                <a:tc>
                  <a:txBody>
                    <a:bodyPr/>
                    <a:lstStyle/>
                    <a:p>
                      <a:pPr>
                        <a:defRPr sz="1100" b="0">
                          <a:solidFill>
                            <a:srgbClr val="000000"/>
                          </a:solidFill>
                          <a:latin typeface="Calibri"/>
                        </a:defRPr>
                      </a:pPr>
                      <a:r>
                        <a:t>                    6.2.1. Speech Recognition</a:t>
                      </a:r>
                    </a:p>
                  </a:txBody>
                  <a:tcPr>
                    <a:noFill/>
                    <a:lnL>
                      <a:noFill/>
                    </a:lnL>
                    <a:lnR>
                      <a:noFill/>
                    </a:lnR>
                    <a:lnT>
                      <a:noFill/>
                    </a:lnT>
                    <a:lnB>
                      <a:noFill/>
                    </a:lnB>
                  </a:tcPr>
                </a:tc>
                <a:tc>
                  <a:txBody>
                    <a:bodyPr/>
                    <a:lstStyle/>
                    <a:p>
                      <a:pPr>
                        <a:defRPr sz="1100" b="0">
                          <a:solidFill>
                            <a:srgbClr val="000000"/>
                          </a:solidFill>
                          <a:latin typeface="Calibri"/>
                        </a:defRPr>
                      </a:pPr>
                      <a:r>
                        <a:t>                    8.3.3. Japan</a:t>
                      </a:r>
                    </a:p>
                  </a:txBody>
                  <a:tcPr>
                    <a:noFill/>
                    <a:lnL>
                      <a:noFill/>
                    </a:lnL>
                    <a:lnR>
                      <a:noFill/>
                    </a:lnR>
                    <a:lnT>
                      <a:noFill/>
                    </a:lnT>
                    <a:lnB>
                      <a:noFill/>
                    </a:lnB>
                  </a:tcPr>
                </a:tc>
              </a:tr>
              <a:tr h="297180">
                <a:tc>
                  <a:txBody>
                    <a:bodyPr/>
                    <a:lstStyle/>
                    <a:p>
                      <a:pPr>
                        <a:defRPr sz="1100" b="0">
                          <a:solidFill>
                            <a:srgbClr val="000000"/>
                          </a:solidFill>
                          <a:latin typeface="Calibri"/>
                        </a:defRPr>
                      </a:pPr>
                      <a:r>
                        <a:t>                    6.2.2. Text Analytics</a:t>
                      </a:r>
                    </a:p>
                  </a:txBody>
                  <a:tcPr>
                    <a:noFill/>
                    <a:lnL>
                      <a:noFill/>
                    </a:lnL>
                    <a:lnR>
                      <a:noFill/>
                    </a:lnR>
                    <a:lnT>
                      <a:noFill/>
                    </a:lnT>
                    <a:lnB>
                      <a:noFill/>
                    </a:lnB>
                  </a:tcPr>
                </a:tc>
                <a:tc>
                  <a:txBody>
                    <a:bodyPr/>
                    <a:lstStyle/>
                    <a:p>
                      <a:pPr>
                        <a:defRPr sz="1100" b="0">
                          <a:solidFill>
                            <a:srgbClr val="000000"/>
                          </a:solidFill>
                          <a:latin typeface="Calibri"/>
                        </a:defRPr>
                      </a:pPr>
                      <a:r>
                        <a:t>                    8.3.4. South Korea</a:t>
                      </a:r>
                    </a:p>
                  </a:txBody>
                  <a:tcPr>
                    <a:noFill/>
                    <a:lnL>
                      <a:noFill/>
                    </a:lnL>
                    <a:lnR>
                      <a:noFill/>
                    </a:lnR>
                    <a:lnT>
                      <a:noFill/>
                    </a:lnT>
                    <a:lnB>
                      <a:noFill/>
                    </a:lnB>
                  </a:tcPr>
                </a:tc>
              </a:tr>
              <a:tr h="297180">
                <a:tc>
                  <a:txBody>
                    <a:bodyPr/>
                    <a:lstStyle/>
                    <a:p>
                      <a:pPr>
                        <a:defRPr sz="1100" b="1">
                          <a:solidFill>
                            <a:srgbClr val="7030A0"/>
                          </a:solidFill>
                          <a:latin typeface="Calibri"/>
                        </a:defRPr>
                      </a:pPr>
                      <a:r>
                        <a:t>7. EV Battery Market  Size by Application (2025-2032)</a:t>
                      </a:r>
                    </a:p>
                  </a:txBody>
                  <a:tcPr>
                    <a:noFill/>
                    <a:lnL>
                      <a:noFill/>
                    </a:lnL>
                    <a:lnR>
                      <a:noFill/>
                    </a:lnR>
                    <a:lnT>
                      <a:noFill/>
                    </a:lnT>
                    <a:lnB>
                      <a:noFill/>
                    </a:lnB>
                  </a:tcPr>
                </a:tc>
                <a:tc>
                  <a:txBody>
                    <a:bodyPr/>
                    <a:lstStyle/>
                    <a:p>
                      <a:pPr>
                        <a:defRPr sz="1100" b="0">
                          <a:solidFill>
                            <a:srgbClr val="000000"/>
                          </a:solidFill>
                          <a:latin typeface="Calibri"/>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Calibri"/>
                        </a:defRPr>
                      </a:pPr>
                      <a:r>
                        <a:t>          7.1. Healthcare</a:t>
                      </a:r>
                    </a:p>
                  </a:txBody>
                  <a:tcPr>
                    <a:noFill/>
                    <a:lnL>
                      <a:noFill/>
                    </a:lnL>
                    <a:lnR>
                      <a:noFill/>
                    </a:lnR>
                    <a:lnT>
                      <a:noFill/>
                    </a:lnT>
                    <a:lnB>
                      <a:noFill/>
                    </a:lnB>
                  </a:tcPr>
                </a:tc>
                <a:tc>
                  <a:txBody>
                    <a:bodyPr/>
                    <a:lstStyle/>
                    <a:p>
                      <a:pPr>
                        <a:defRPr sz="1100" b="0">
                          <a:solidFill>
                            <a:srgbClr val="000000"/>
                          </a:solidFill>
                          <a:latin typeface="Calibri"/>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7.2. Finance</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297180">
                <a:tc>
                  <a:txBody>
                    <a:bodyPr/>
                    <a:lstStyle/>
                    <a:p>
                      <a:pPr>
                        <a:defRPr sz="1100" b="0">
                          <a:solidFill>
                            <a:srgbClr val="000000"/>
                          </a:solidFill>
                          <a:latin typeface="Calibri"/>
                        </a:defRPr>
                      </a:pPr>
                      <a:r>
                        <a:t>          7.3. Automotive</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297180">
                <a:tc>
                  <a:txBody>
                    <a:bodyPr/>
                    <a:lstStyle/>
                    <a:p>
                      <a:pPr>
                        <a:defRPr sz="1100" b="1">
                          <a:solidFill>
                            <a:srgbClr val="7030A0"/>
                          </a:solidFill>
                          <a:latin typeface="Calibri"/>
                        </a:defRPr>
                      </a:pPr>
                      <a:r>
                        <a:t>8. EV Battery Market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Calibri"/>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297180">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297180">
                <a:tc>
                  <a:txBody>
                    <a:bodyPr/>
                    <a:lstStyle/>
                    <a:p>
                      <a:pPr>
                        <a:defRPr sz="1100" b="0">
                          <a:solidFill>
                            <a:srgbClr val="000000"/>
                          </a:solidFill>
                          <a:latin typeface="Calibri"/>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Calibri"/>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Tesla Inc.</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10.2. Panasonic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10.3. BYD Co Ltd.</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10.4. LG Chem</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10.5. Samsung SDI</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10.6. CATL</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10.7. A123 Systems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10.8. EnerSys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10.9. GS Yuasa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10.10. Amperex Technology Limited</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EV Battery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